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4" r:id="rId10"/>
    <p:sldId id="266" r:id="rId11"/>
    <p:sldId id="267" r:id="rId12"/>
    <p:sldId id="276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DA42BD-A1C3-4753-B0DF-FE360410D8D2}" type="datetimeFigureOut">
              <a:rPr lang="sr-Latn-CS" smtClean="0"/>
              <a:pPr/>
              <a:t>17.11.2010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1C0ADD-05F8-4BD1-A846-D5C99D211B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A42BD-A1C3-4753-B0DF-FE360410D8D2}" type="datetimeFigureOut">
              <a:rPr lang="sr-Latn-CS" smtClean="0"/>
              <a:pPr/>
              <a:t>17.11.2010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1C0ADD-05F8-4BD1-A846-D5C99D211B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DDA42BD-A1C3-4753-B0DF-FE360410D8D2}" type="datetimeFigureOut">
              <a:rPr lang="sr-Latn-CS" smtClean="0"/>
              <a:pPr/>
              <a:t>17.11.2010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1C0ADD-05F8-4BD1-A846-D5C99D211B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A42BD-A1C3-4753-B0DF-FE360410D8D2}" type="datetimeFigureOut">
              <a:rPr lang="sr-Latn-CS" smtClean="0"/>
              <a:pPr/>
              <a:t>17.11.2010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1C0ADD-05F8-4BD1-A846-D5C99D211B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DA42BD-A1C3-4753-B0DF-FE360410D8D2}" type="datetimeFigureOut">
              <a:rPr lang="sr-Latn-CS" smtClean="0"/>
              <a:pPr/>
              <a:t>17.11.2010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21C0ADD-05F8-4BD1-A846-D5C99D211B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A42BD-A1C3-4753-B0DF-FE360410D8D2}" type="datetimeFigureOut">
              <a:rPr lang="sr-Latn-CS" smtClean="0"/>
              <a:pPr/>
              <a:t>17.11.2010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1C0ADD-05F8-4BD1-A846-D5C99D211B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A42BD-A1C3-4753-B0DF-FE360410D8D2}" type="datetimeFigureOut">
              <a:rPr lang="sr-Latn-CS" smtClean="0"/>
              <a:pPr/>
              <a:t>17.11.2010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1C0ADD-05F8-4BD1-A846-D5C99D211B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A42BD-A1C3-4753-B0DF-FE360410D8D2}" type="datetimeFigureOut">
              <a:rPr lang="sr-Latn-CS" smtClean="0"/>
              <a:pPr/>
              <a:t>17.11.2010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1C0ADD-05F8-4BD1-A846-D5C99D211B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DA42BD-A1C3-4753-B0DF-FE360410D8D2}" type="datetimeFigureOut">
              <a:rPr lang="sr-Latn-CS" smtClean="0"/>
              <a:pPr/>
              <a:t>17.11.2010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1C0ADD-05F8-4BD1-A846-D5C99D211B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A42BD-A1C3-4753-B0DF-FE360410D8D2}" type="datetimeFigureOut">
              <a:rPr lang="sr-Latn-CS" smtClean="0"/>
              <a:pPr/>
              <a:t>17.11.2010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1C0ADD-05F8-4BD1-A846-D5C99D211B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A42BD-A1C3-4753-B0DF-FE360410D8D2}" type="datetimeFigureOut">
              <a:rPr lang="sr-Latn-CS" smtClean="0"/>
              <a:pPr/>
              <a:t>17.11.2010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1C0ADD-05F8-4BD1-A846-D5C99D211B5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DDA42BD-A1C3-4753-B0DF-FE360410D8D2}" type="datetimeFigureOut">
              <a:rPr lang="sr-Latn-CS" smtClean="0"/>
              <a:pPr/>
              <a:t>17.11.2010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21C0ADD-05F8-4BD1-A846-D5C99D211B5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slov 3"/>
          <p:cNvSpPr>
            <a:spLocks noGrp="1"/>
          </p:cNvSpPr>
          <p:nvPr>
            <p:ph type="title" idx="4294967295"/>
          </p:nvPr>
        </p:nvSpPr>
        <p:spPr>
          <a:xfrm>
            <a:off x="0" y="2822575"/>
            <a:ext cx="6254750" cy="1362075"/>
          </a:xfrm>
        </p:spPr>
        <p:txBody>
          <a:bodyPr>
            <a:normAutofit/>
          </a:bodyPr>
          <a:lstStyle/>
          <a:p>
            <a:r>
              <a:rPr lang="hr-HR" sz="7200" dirty="0" smtClean="0"/>
              <a:t>Grad heroj</a:t>
            </a:r>
            <a:endParaRPr lang="hr-HR" sz="7200" dirty="0"/>
          </a:p>
        </p:txBody>
      </p:sp>
      <p:sp>
        <p:nvSpPr>
          <p:cNvPr id="6" name="Naslov 3"/>
          <p:cNvSpPr txBox="1">
            <a:spLocks/>
          </p:cNvSpPr>
          <p:nvPr/>
        </p:nvSpPr>
        <p:spPr>
          <a:xfrm>
            <a:off x="1071538" y="2786058"/>
            <a:ext cx="6255488" cy="1362075"/>
          </a:xfrm>
          <a:prstGeom prst="rect">
            <a:avLst/>
          </a:prstGeom>
        </p:spPr>
        <p:txBody>
          <a:bodyPr vert="horz" lIns="45720" tIns="0" rIns="4572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72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ovčara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2800" dirty="0" smtClean="0">
                <a:solidFill>
                  <a:schemeClr val="accent6">
                    <a:lumMod val="50000"/>
                  </a:schemeClr>
                </a:solidFill>
              </a:rPr>
              <a:t>Spomen ploča na Ovčari na mjestu gdje su 20. studenog 1991. godine ubijeni vukovarski zatočenici</a:t>
            </a:r>
            <a:endParaRPr lang="hr-H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 bwMode="auto">
          <a:xfrm>
            <a:off x="663682" y="500042"/>
            <a:ext cx="474730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ovčara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hr-HR" sz="2000" dirty="0" smtClean="0">
                <a:solidFill>
                  <a:schemeClr val="bg2">
                    <a:lumMod val="10000"/>
                  </a:schemeClr>
                </a:solidFill>
              </a:rPr>
              <a:t>Slike žrtava u spomen domu Ovčara</a:t>
            </a:r>
            <a:endParaRPr lang="hr-H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Spomen dom Ovčara: osobne stvari jednog od žrtava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3050"/>
            <a:ext cx="3521075" cy="344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95836" y="1857364"/>
            <a:ext cx="277655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4000496" y="0"/>
            <a:ext cx="35210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/>
          <a:srcRect l="22941" r="22941"/>
          <a:stretch>
            <a:fillRect/>
          </a:stretch>
        </p:blipFill>
        <p:spPr bwMode="auto">
          <a:xfrm>
            <a:off x="214283" y="3255962"/>
            <a:ext cx="3643338" cy="311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ravokutnik 9"/>
          <p:cNvSpPr/>
          <p:nvPr/>
        </p:nvSpPr>
        <p:spPr>
          <a:xfrm>
            <a:off x="0" y="285729"/>
            <a:ext cx="42148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MEMORIJALNO GROBLJE žrtvama iz Domovinskog rata </a:t>
            </a:r>
            <a:br>
              <a:rPr lang="hr-HR" sz="2000" dirty="0" smtClean="0"/>
            </a:br>
            <a:r>
              <a:rPr lang="hr-HR" sz="2000" dirty="0" smtClean="0"/>
              <a:t>Nalazi se na istočnom prilazu </a:t>
            </a:r>
            <a:r>
              <a:rPr lang="hr-HR" sz="2000" dirty="0" smtClean="0"/>
              <a:t>gradu.</a:t>
            </a:r>
          </a:p>
          <a:p>
            <a:r>
              <a:rPr lang="hr-HR" sz="2000" dirty="0" smtClean="0"/>
              <a:t>Ovdje</a:t>
            </a:r>
            <a:r>
              <a:rPr lang="hr-HR" sz="2000" dirty="0" smtClean="0"/>
              <a:t>, na Novom groblju je najveća masovna grobnica u Europi nakon II. svjetskog rata. Ekshumirano je 938 tijela i na tom mjestu je postavljeno 938 bijelih križeva.</a:t>
            </a:r>
            <a:endParaRPr lang="hr-HR" sz="2000" dirty="0"/>
          </a:p>
        </p:txBody>
      </p:sp>
      <p:sp>
        <p:nvSpPr>
          <p:cNvPr id="11" name="Pravokutnik 10"/>
          <p:cNvSpPr/>
          <p:nvPr/>
        </p:nvSpPr>
        <p:spPr>
          <a:xfrm>
            <a:off x="3929058" y="4286256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dirty="0" smtClean="0"/>
              <a:t>U središnjem dijelu groblja, </a:t>
            </a:r>
            <a:endParaRPr lang="hr-HR" sz="2000" dirty="0" smtClean="0"/>
          </a:p>
          <a:p>
            <a:r>
              <a:rPr lang="vi-VN" sz="2000" dirty="0" smtClean="0"/>
              <a:t>05</a:t>
            </a:r>
            <a:r>
              <a:rPr lang="vi-VN" sz="2000" dirty="0" smtClean="0"/>
              <a:t>. kolovoza 2000.g. </a:t>
            </a:r>
            <a:r>
              <a:rPr lang="vi-VN" sz="2000" dirty="0" smtClean="0"/>
              <a:t>postavljen je spomenik</a:t>
            </a:r>
            <a:r>
              <a:rPr lang="hr-HR" sz="2000" dirty="0" smtClean="0"/>
              <a:t>, </a:t>
            </a:r>
            <a:r>
              <a:rPr lang="vi-VN" sz="2000" dirty="0" smtClean="0"/>
              <a:t>visok </a:t>
            </a:r>
            <a:r>
              <a:rPr lang="vi-VN" sz="2000" dirty="0" smtClean="0"/>
              <a:t>je četiri metra, </a:t>
            </a:r>
            <a:endParaRPr lang="hr-HR" sz="2000" dirty="0" smtClean="0"/>
          </a:p>
          <a:p>
            <a:r>
              <a:rPr lang="vi-VN" sz="2000" dirty="0" smtClean="0"/>
              <a:t>a </a:t>
            </a:r>
            <a:r>
              <a:rPr lang="vi-VN" sz="2000" dirty="0" smtClean="0"/>
              <a:t>u sredini je "zračni" križ i </a:t>
            </a:r>
            <a:endParaRPr lang="hr-HR" sz="2000" dirty="0" smtClean="0"/>
          </a:p>
          <a:p>
            <a:r>
              <a:rPr lang="vi-VN" sz="2000" dirty="0" smtClean="0"/>
              <a:t>vječni </a:t>
            </a:r>
            <a:r>
              <a:rPr lang="vi-VN" sz="2000" dirty="0" smtClean="0"/>
              <a:t>plamen.</a:t>
            </a:r>
          </a:p>
          <a:p>
            <a:r>
              <a:rPr lang="vi-VN" sz="2000" dirty="0" smtClean="0"/>
              <a:t> </a:t>
            </a:r>
          </a:p>
          <a:p>
            <a:r>
              <a:rPr lang="vi-VN" dirty="0" smtClean="0"/>
              <a:t/>
            </a:r>
            <a:br>
              <a:rPr lang="vi-VN" dirty="0" smtClean="0"/>
            </a:br>
            <a:endParaRPr lang="vi-V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929042"/>
            <a:ext cx="439344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29527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643050"/>
            <a:ext cx="3452809" cy="230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ravokutnik 13"/>
          <p:cNvSpPr/>
          <p:nvPr/>
        </p:nvSpPr>
        <p:spPr>
          <a:xfrm>
            <a:off x="357158" y="142852"/>
            <a:ext cx="7072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BOLNICA VUKOVAR - MJESTO SJEĆANJA</a:t>
            </a:r>
            <a:br>
              <a:rPr lang="hr-HR" sz="2000" dirty="0" smtClean="0"/>
            </a:br>
            <a:r>
              <a:rPr lang="hr-HR" sz="2000" dirty="0" smtClean="0"/>
              <a:t>Za vrijeme opsade Vukovara (25.8.-18.11.1991.) gradska bolnica postala je vojna bolnica. Sustavno je bombardirana i uništavana od strane agresora.</a:t>
            </a:r>
            <a:endParaRPr lang="hr-H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Siniša </a:t>
            </a:r>
            <a:r>
              <a:rPr lang="hr-HR" sz="3600" dirty="0" err="1" smtClean="0"/>
              <a:t>glavašević</a:t>
            </a:r>
            <a:endParaRPr lang="hr-HR" sz="3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67386" y="1600200"/>
            <a:ext cx="33007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zervirano mjesto teksta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vi-VN" sz="2000" dirty="0" smtClean="0"/>
              <a:t>Novinar, publicist i prozaik Siniša Glavašević rođen je u Vukovaru 4. studenoga 1960. Bio je urednik Hrvatskoga radija Vukovar i ratni izvjestitelj. Po zauzeću Vukovara od agresorske JNA i četnika, odveden je 19.XI.1991. iz vukovarske bolnice i od tada mu se izgubio trag. </a:t>
            </a:r>
            <a:endParaRPr lang="hr-HR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09613"/>
            <a:ext cx="76200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785795"/>
            <a:ext cx="3357586" cy="385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14290"/>
            <a:ext cx="2847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643050"/>
            <a:ext cx="16383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857496"/>
            <a:ext cx="397668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Priča o gradu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vi-VN" sz="7200" b="1" i="1" dirty="0" smtClean="0"/>
              <a:t>Odustajem od svih traženja pravde, istine, </a:t>
            </a:r>
            <a:endParaRPr lang="hr-HR" sz="7200" b="1" i="1" dirty="0" smtClean="0"/>
          </a:p>
          <a:p>
            <a:pPr>
              <a:buNone/>
            </a:pPr>
            <a:r>
              <a:rPr lang="vi-VN" sz="7200" b="1" i="1" dirty="0" smtClean="0"/>
              <a:t>odustajem od pokušaja da ideale podredim vlastitom životu</a:t>
            </a:r>
            <a:endParaRPr lang="hr-HR" sz="7200" b="1" i="1" dirty="0" smtClean="0"/>
          </a:p>
          <a:p>
            <a:pPr>
              <a:buNone/>
            </a:pPr>
            <a:r>
              <a:rPr lang="vi-VN" sz="7200" b="1" i="1" dirty="0" smtClean="0"/>
              <a:t>odustajem od svega što sam još jučer smatrao nužnim za</a:t>
            </a:r>
            <a:endParaRPr lang="hr-HR" sz="7200" b="1" i="1" dirty="0" smtClean="0"/>
          </a:p>
          <a:p>
            <a:pPr>
              <a:buNone/>
            </a:pPr>
            <a:r>
              <a:rPr lang="vi-VN" sz="7200" b="1" i="1" dirty="0" smtClean="0"/>
              <a:t>nekakav dobar početak, ili dobar kraj. </a:t>
            </a:r>
            <a:endParaRPr lang="hr-HR" sz="7200" b="1" i="1" dirty="0" smtClean="0"/>
          </a:p>
          <a:p>
            <a:pPr>
              <a:buNone/>
            </a:pPr>
            <a:r>
              <a:rPr lang="vi-VN" sz="7200" b="1" i="1" dirty="0" smtClean="0"/>
              <a:t>Vjerojatno bih odustao i od sebe sama, ali ne mogu. </a:t>
            </a:r>
            <a:endParaRPr lang="hr-HR" sz="7200" b="1" i="1" dirty="0" smtClean="0"/>
          </a:p>
          <a:p>
            <a:pPr>
              <a:buNone/>
            </a:pPr>
            <a:r>
              <a:rPr lang="vi-VN" sz="7200" b="1" i="1" dirty="0" smtClean="0"/>
              <a:t>Jer, tko će ostati ako se svi odreknemo sebe i pobjegnemo u</a:t>
            </a:r>
            <a:endParaRPr lang="hr-HR" sz="7200" b="1" i="1" dirty="0" smtClean="0"/>
          </a:p>
          <a:p>
            <a:pPr>
              <a:buNone/>
            </a:pPr>
            <a:r>
              <a:rPr lang="vi-VN" sz="7200" b="1" i="1" dirty="0" smtClean="0"/>
              <a:t>svoj strah? </a:t>
            </a:r>
            <a:endParaRPr lang="hr-HR" sz="7200" b="1" i="1" dirty="0" smtClean="0"/>
          </a:p>
          <a:p>
            <a:pPr>
              <a:buNone/>
            </a:pPr>
            <a:r>
              <a:rPr lang="vi-VN" sz="7200" b="1" i="1" dirty="0" smtClean="0"/>
              <a:t>Kome ostaviti grad? </a:t>
            </a:r>
            <a:endParaRPr lang="hr-HR" sz="7200" b="1" i="1" dirty="0" smtClean="0"/>
          </a:p>
          <a:p>
            <a:pPr>
              <a:buNone/>
            </a:pPr>
            <a:r>
              <a:rPr lang="vi-VN" sz="7200" b="1" i="1" dirty="0" smtClean="0"/>
              <a:t>Tko će mi ga čuvati dok mene ne bude, </a:t>
            </a:r>
            <a:endParaRPr lang="hr-HR" sz="7200" b="1" i="1" dirty="0" smtClean="0"/>
          </a:p>
          <a:p>
            <a:pPr>
              <a:buNone/>
            </a:pPr>
            <a:r>
              <a:rPr lang="vi-VN" sz="7200" b="1" i="1" dirty="0" smtClean="0"/>
              <a:t>dok se budem tražio po smetlištima ljudskih duša, </a:t>
            </a:r>
            <a:endParaRPr lang="hr-HR" sz="7200" b="1" i="1" dirty="0" smtClean="0"/>
          </a:p>
          <a:p>
            <a:pPr>
              <a:buNone/>
            </a:pPr>
            <a:r>
              <a:rPr lang="vi-VN" sz="7200" b="1" i="1" dirty="0" smtClean="0"/>
              <a:t>dok budem onako sam bez sebe glavinjao, ranjiv i umoran, </a:t>
            </a:r>
            <a:endParaRPr lang="hr-HR" sz="7200" b="1" i="1" dirty="0" smtClean="0"/>
          </a:p>
          <a:p>
            <a:pPr>
              <a:buNone/>
            </a:pPr>
            <a:r>
              <a:rPr lang="vi-VN" sz="7200" b="1" i="1" dirty="0" smtClean="0"/>
              <a:t>u vrućici, dok moje oči budu rasle pred osobnim porazom?</a:t>
            </a:r>
            <a:endParaRPr lang="hr-HR" sz="7200" b="1" i="1" dirty="0" smtClean="0"/>
          </a:p>
          <a:p>
            <a:pPr>
              <a:buNone/>
            </a:pPr>
            <a:r>
              <a:rPr lang="vi-VN" sz="7200" b="1" i="1" dirty="0" smtClean="0"/>
              <a:t>Tko će čuvati moj grad, moje prijatelje, </a:t>
            </a:r>
            <a:endParaRPr lang="hr-HR" sz="7200" b="1" i="1" dirty="0" smtClean="0"/>
          </a:p>
          <a:p>
            <a:pPr>
              <a:buNone/>
            </a:pPr>
            <a:r>
              <a:rPr lang="vi-VN" sz="7200" b="1" i="1" dirty="0" smtClean="0"/>
              <a:t>tko ce Vukovar iznijeti iz mraka? </a:t>
            </a:r>
            <a:endParaRPr lang="hr-HR" sz="7200" b="1" i="1" dirty="0" smtClean="0"/>
          </a:p>
          <a:p>
            <a:pPr>
              <a:buNone/>
            </a:pPr>
            <a:r>
              <a:rPr lang="vi-VN" sz="7200" b="1" i="1" dirty="0" smtClean="0"/>
              <a:t>Nema leđa jačih od mojih i vaših, i zato, ako vam nije teško,</a:t>
            </a:r>
            <a:endParaRPr lang="hr-HR" sz="7200" b="1" i="1" dirty="0" smtClean="0"/>
          </a:p>
          <a:p>
            <a:pPr>
              <a:buNone/>
            </a:pPr>
            <a:r>
              <a:rPr lang="vi-VN" sz="7200" b="1" i="1" dirty="0" smtClean="0"/>
              <a:t>ako je u vama ostalo još mladenačkog šaputanja, </a:t>
            </a:r>
            <a:endParaRPr lang="hr-HR" sz="7200" b="1" i="1" dirty="0" smtClean="0"/>
          </a:p>
          <a:p>
            <a:pPr>
              <a:buNone/>
            </a:pPr>
            <a:r>
              <a:rPr lang="hr-HR" sz="7200" b="1" i="1" dirty="0" smtClean="0"/>
              <a:t>p</a:t>
            </a:r>
            <a:r>
              <a:rPr lang="vi-VN" sz="7200" b="1" i="1" dirty="0" smtClean="0"/>
              <a:t>ridružite</a:t>
            </a:r>
            <a:r>
              <a:rPr lang="hr-HR" sz="7200" b="1" i="1" dirty="0" smtClean="0"/>
              <a:t> </a:t>
            </a:r>
            <a:r>
              <a:rPr lang="vi-VN" sz="7200" b="1" i="1" dirty="0" smtClean="0"/>
              <a:t>se. </a:t>
            </a:r>
            <a:endParaRPr lang="hr-HR" sz="7200" b="1" i="1" dirty="0" smtClean="0"/>
          </a:p>
          <a:p>
            <a:pPr>
              <a:buNone/>
            </a:pPr>
            <a:endParaRPr lang="hr-HR" sz="7200" b="1" i="1" dirty="0" smtClean="0"/>
          </a:p>
          <a:p>
            <a:pPr>
              <a:buNone/>
            </a:pPr>
            <a:endParaRPr lang="hr-HR" sz="7200" b="1" i="1" dirty="0" smtClean="0"/>
          </a:p>
          <a:p>
            <a:pPr>
              <a:buNone/>
            </a:pPr>
            <a:endParaRPr lang="hr-HR" sz="7200" b="1" i="1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85720" y="751344"/>
            <a:ext cx="75724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b="1" i="1" dirty="0" smtClean="0"/>
              <a:t>Netko je dirao moje parkove, </a:t>
            </a:r>
            <a:endParaRPr lang="hr-HR" b="1" i="1" dirty="0" smtClean="0"/>
          </a:p>
          <a:p>
            <a:pPr>
              <a:buNone/>
            </a:pPr>
            <a:r>
              <a:rPr lang="vi-VN" b="1" i="1" dirty="0" smtClean="0"/>
              <a:t>klupe na kojima su još urezana vaša imena, </a:t>
            </a:r>
            <a:endParaRPr lang="hr-HR" b="1" i="1" dirty="0" smtClean="0"/>
          </a:p>
          <a:p>
            <a:pPr>
              <a:buNone/>
            </a:pPr>
            <a:r>
              <a:rPr lang="vi-VN" b="1" i="1" dirty="0" smtClean="0"/>
              <a:t>sjenu u kojoj ste istodobno i dali, i primili prvi poljubac </a:t>
            </a:r>
            <a:r>
              <a:rPr lang="hr-HR" b="1" i="1" dirty="0" smtClean="0"/>
              <a:t>,</a:t>
            </a:r>
          </a:p>
          <a:p>
            <a:pPr>
              <a:buNone/>
            </a:pPr>
            <a:r>
              <a:rPr lang="vi-VN" b="1" i="1" dirty="0" smtClean="0"/>
              <a:t>netko je jednostavno sve ukrao jer, </a:t>
            </a:r>
            <a:endParaRPr lang="hr-HR" b="1" i="1" dirty="0" smtClean="0"/>
          </a:p>
          <a:p>
            <a:pPr>
              <a:buNone/>
            </a:pPr>
            <a:r>
              <a:rPr lang="vi-VN" b="1" i="1" dirty="0" smtClean="0"/>
              <a:t>kako objasniti da ni Sjene nema? </a:t>
            </a:r>
            <a:endParaRPr lang="hr-HR" b="1" i="1" dirty="0" smtClean="0"/>
          </a:p>
          <a:p>
            <a:pPr>
              <a:buNone/>
            </a:pPr>
            <a:r>
              <a:rPr lang="vi-VN" b="1" i="1" dirty="0" smtClean="0"/>
              <a:t>Nema izloga u kojem ste se divili vlastitim radostima, nema kina u kojem ste gledali najtužniji film, </a:t>
            </a:r>
            <a:endParaRPr lang="hr-HR" b="1" i="1" dirty="0" smtClean="0"/>
          </a:p>
          <a:p>
            <a:pPr>
              <a:buNone/>
            </a:pPr>
            <a:r>
              <a:rPr lang="vi-VN" b="1" i="1" dirty="0" smtClean="0"/>
              <a:t>vaša je prošlost jednostavno razorena i sada nemate ništa. Morate iznova graditi. </a:t>
            </a:r>
            <a:endParaRPr lang="hr-HR" b="1" i="1" dirty="0" smtClean="0"/>
          </a:p>
          <a:p>
            <a:pPr>
              <a:buNone/>
            </a:pPr>
            <a:r>
              <a:rPr lang="vi-VN" b="1" i="1" dirty="0" smtClean="0"/>
              <a:t>Prvo, svoju prošlost, tražiti svoje korijenje, zatim, svoju sadašnjost, a onda, ako vam ostane snage, uložite je u budućnost. </a:t>
            </a:r>
            <a:endParaRPr lang="hr-HR" b="1" i="1" dirty="0" smtClean="0"/>
          </a:p>
          <a:p>
            <a:pPr>
              <a:buNone/>
            </a:pPr>
            <a:r>
              <a:rPr lang="vi-VN" b="1" i="1" dirty="0" smtClean="0"/>
              <a:t>I nemojte biti sami u budućnosti. </a:t>
            </a:r>
            <a:endParaRPr lang="hr-HR" b="1" i="1" dirty="0" smtClean="0"/>
          </a:p>
          <a:p>
            <a:pPr>
              <a:buNone/>
            </a:pPr>
            <a:r>
              <a:rPr lang="vi-VN" b="1" i="1" dirty="0" smtClean="0"/>
              <a:t>A grad, za nj ne brinite, on je sve vrijeme bio u vama. </a:t>
            </a:r>
            <a:endParaRPr lang="hr-HR" b="1" i="1" dirty="0" smtClean="0"/>
          </a:p>
          <a:p>
            <a:pPr>
              <a:buNone/>
            </a:pPr>
            <a:r>
              <a:rPr lang="vi-VN" b="1" i="1" dirty="0" smtClean="0"/>
              <a:t>Samo skriven. </a:t>
            </a:r>
            <a:endParaRPr lang="hr-HR" b="1" i="1" dirty="0" smtClean="0"/>
          </a:p>
          <a:p>
            <a:pPr>
              <a:buNone/>
            </a:pPr>
            <a:r>
              <a:rPr lang="vi-VN" b="1" i="1" dirty="0" smtClean="0"/>
              <a:t>Da ga krvnik ne nađe. </a:t>
            </a:r>
            <a:endParaRPr lang="hr-HR" b="1" i="1" dirty="0" smtClean="0"/>
          </a:p>
          <a:p>
            <a:pPr>
              <a:buNone/>
            </a:pPr>
            <a:r>
              <a:rPr lang="vi-VN" b="1" i="1" dirty="0" smtClean="0"/>
              <a:t>Grad - to ste vi.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"/>
            <a:ext cx="5361164" cy="314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71876"/>
            <a:ext cx="62103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18. 11.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747044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285852" y="92867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200" b="1" dirty="0" smtClean="0">
                <a:solidFill>
                  <a:schemeClr val="tx2">
                    <a:lumMod val="50000"/>
                  </a:schemeClr>
                </a:solidFill>
              </a:rPr>
              <a:t>Iskažimo poštovanje i zahvalnost vukovarskim i svim nedužnim stradalnicima Domovinskog rata.</a:t>
            </a:r>
          </a:p>
          <a:p>
            <a:endParaRPr lang="hr-H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85926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900796" cy="3758782"/>
          </a:xfrm>
        </p:spPr>
        <p:txBody>
          <a:bodyPr/>
          <a:lstStyle/>
          <a:p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Hrvatski je sabor 18. studenoga proglasio Danom sjećanja na Vukovar - kao spomen dan na tragediju grada koji je svoju patnju i herojsku obranu utkao u hrvatsku slobodu i neovisnost. Poštujući Vukovar, njegovu žrtvu i njegove heroje, poštujemo sve žrtve i heroje Domovinskog rata diljem Lijepe Naše, jer Vukovar nije samo Grad, on je simbol svehrvatske obrane, junaštva i žrtve za neovisnu Republiku Hrvatsku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18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897563" cy="1173163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bg2">
                    <a:lumMod val="50000"/>
                  </a:schemeClr>
                </a:solidFill>
              </a:rPr>
              <a:t>Bitka za </a:t>
            </a:r>
            <a:r>
              <a:rPr lang="pl-PL" sz="2800" dirty="0" smtClean="0">
                <a:solidFill>
                  <a:schemeClr val="bg2">
                    <a:lumMod val="50000"/>
                  </a:schemeClr>
                </a:solidFill>
              </a:rPr>
              <a:t>vukovar </a:t>
            </a:r>
            <a:r>
              <a:rPr lang="pl-PL" sz="2800" dirty="0">
                <a:solidFill>
                  <a:schemeClr val="bg2">
                    <a:lumMod val="50000"/>
                  </a:schemeClr>
                </a:solidFill>
              </a:rPr>
              <a:t>je najveća i najkrvavija bitka u </a:t>
            </a:r>
            <a:r>
              <a:rPr lang="pl-PL" sz="2800" dirty="0" smtClean="0">
                <a:solidFill>
                  <a:schemeClr val="bg2">
                    <a:lumMod val="50000"/>
                  </a:schemeClr>
                </a:solidFill>
              </a:rPr>
              <a:t>domovinskom ratu</a:t>
            </a:r>
            <a:endParaRPr lang="hr-HR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4294967295"/>
          </p:nvPr>
        </p:nvSpPr>
        <p:spPr>
          <a:xfrm>
            <a:off x="0" y="2133600"/>
            <a:ext cx="7239000" cy="43719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sz="2800" dirty="0" smtClean="0"/>
              <a:t>Početak oružanog napada na područje Vukovara zbio se 02. svibnja 1991. godine kada je u Borovu Selu ubijeno 12 hrvatskih </a:t>
            </a:r>
            <a:r>
              <a:rPr lang="hr-HR" sz="2800" dirty="0" smtClean="0"/>
              <a:t>policajaca</a:t>
            </a:r>
            <a:r>
              <a:rPr lang="hr-HR" sz="2800" dirty="0" smtClean="0"/>
              <a:t> </a:t>
            </a:r>
            <a:endParaRPr lang="hr-HR" sz="2800" dirty="0" smtClean="0"/>
          </a:p>
          <a:p>
            <a:pPr>
              <a:buFont typeface="Wingdings" pitchFamily="2" charset="2"/>
              <a:buChar char="v"/>
            </a:pPr>
            <a:r>
              <a:rPr lang="hr-HR" sz="2800" dirty="0" smtClean="0"/>
              <a:t>Napad na Vukovar započeo je 24. kolovoza 1991. godine i od tada je grad tri mjeseca bio u potpunom </a:t>
            </a:r>
            <a:r>
              <a:rPr lang="hr-HR" sz="2800" dirty="0" smtClean="0"/>
              <a:t>okruženju</a:t>
            </a:r>
          </a:p>
          <a:p>
            <a:pPr>
              <a:buFont typeface="Wingdings" pitchFamily="2" charset="2"/>
              <a:buChar char="v"/>
            </a:pPr>
            <a:r>
              <a:rPr lang="hr-HR" sz="2800" dirty="0" smtClean="0"/>
              <a:t>Dana </a:t>
            </a:r>
            <a:r>
              <a:rPr lang="hr-HR" sz="2800" b="1" dirty="0" smtClean="0"/>
              <a:t>18. studenoga </a:t>
            </a:r>
            <a:r>
              <a:rPr lang="hr-HR" sz="2800" dirty="0" smtClean="0"/>
              <a:t>1991. grad je vojno okupiran</a:t>
            </a:r>
            <a:endParaRPr lang="hr-H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slov 1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239000" cy="3249613"/>
          </a:xfrm>
        </p:spPr>
        <p:txBody>
          <a:bodyPr>
            <a:normAutofit fontScale="90000"/>
          </a:bodyPr>
          <a:lstStyle/>
          <a:p>
            <a:pPr lvl="1">
              <a:buFont typeface="Wingdings" pitchFamily="2" charset="2"/>
              <a:buChar char="Ø"/>
            </a:pPr>
            <a:r>
              <a:rPr lang="hr-HR" sz="3100" dirty="0" smtClean="0"/>
              <a:t>  Nesrpsko stanovništvo (oko 22.000 ljudi)   protjerano je iz grada, a više od 6.000 Vukovaraca odvedeno je u brojne logore u Srbiji, gdje su pretrpjeli teška zlostavljanja, a mnogi se nisu vratili</a:t>
            </a:r>
            <a:r>
              <a:rPr lang="pl-PL" sz="27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2800" dirty="0" smtClean="0"/>
              <a:t>Grad je 1991. razoren</a:t>
            </a:r>
            <a:r>
              <a:rPr lang="pl-PL" sz="29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9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r-HR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hr-HR" dirty="0"/>
          </a:p>
        </p:txBody>
      </p:sp>
      <p:sp>
        <p:nvSpPr>
          <p:cNvPr id="9" name="Podnaslov 8"/>
          <p:cNvSpPr>
            <a:spLocks noGrp="1"/>
          </p:cNvSpPr>
          <p:nvPr>
            <p:ph idx="4294967295"/>
          </p:nvPr>
        </p:nvSpPr>
        <p:spPr>
          <a:xfrm>
            <a:off x="0" y="2786063"/>
            <a:ext cx="7239000" cy="3670300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hr-HR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hr-H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86124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vodotoranj u Vukovaru</a:t>
            </a:r>
            <a:endParaRPr lang="hr-HR" sz="320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simbol patnje grada</a:t>
            </a:r>
            <a:endParaRPr lang="hr-HR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679" b="1667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/>
          <a:srcRect l="12386" r="12386"/>
          <a:stretch>
            <a:fillRect/>
          </a:stretch>
        </p:blipFill>
        <p:spPr bwMode="auto">
          <a:xfrm>
            <a:off x="0" y="1041400"/>
            <a:ext cx="4206875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71546"/>
            <a:ext cx="28575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643446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786190"/>
            <a:ext cx="3170943" cy="232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28596" y="1997839"/>
            <a:ext cx="6429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   Nakon oslobodilačkih akcija u drugim krajevima   Hrvatske 1995. godine, počeli su pregovori o povratku Vukovara pod hrvatsku vlast. 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   Hrvatsko Podunavlje je mirno reintegrirano u Republiku Hrvatsku 15. siječnja 1998.godine. 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   Otad se mnogo radi na obnovi grada i povratku svih stanovnika, te se oživljavaju kulturni i drugi vidovi gradskog života.</a:t>
            </a:r>
            <a:endParaRPr lang="hr-HR" sz="2400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Oslobođenje </a:t>
            </a:r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title" idx="4294967295"/>
          </p:nvPr>
        </p:nvSpPr>
        <p:spPr>
          <a:xfrm>
            <a:off x="0" y="228601"/>
            <a:ext cx="5897563" cy="628632"/>
          </a:xfrm>
        </p:spPr>
        <p:txBody>
          <a:bodyPr>
            <a:normAutofit fontScale="90000"/>
          </a:bodyPr>
          <a:lstStyle/>
          <a:p>
            <a:r>
              <a:rPr lang="hr-HR" sz="4800" dirty="0" smtClean="0"/>
              <a:t>Ovčara</a:t>
            </a:r>
            <a:endParaRPr lang="hr-HR" sz="4800" dirty="0"/>
          </a:p>
        </p:txBody>
      </p:sp>
      <p:sp>
        <p:nvSpPr>
          <p:cNvPr id="16" name="Rezervirano mjesto teksta 15"/>
          <p:cNvSpPr>
            <a:spLocks noGrp="1"/>
          </p:cNvSpPr>
          <p:nvPr>
            <p:ph type="body" idx="4294967295"/>
          </p:nvPr>
        </p:nvSpPr>
        <p:spPr>
          <a:xfrm>
            <a:off x="0" y="785794"/>
            <a:ext cx="9072626" cy="57896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sz="2000" dirty="0" smtClean="0"/>
              <a:t>Ovčara </a:t>
            </a:r>
            <a:r>
              <a:rPr lang="vi-VN" sz="2000" dirty="0" smtClean="0"/>
              <a:t>leži pet kilometara jugoistočno od </a:t>
            </a:r>
            <a:r>
              <a:rPr lang="vi-VN" sz="2000" dirty="0" smtClean="0"/>
              <a:t>Vukovara.</a:t>
            </a: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P</a:t>
            </a:r>
            <a:r>
              <a:rPr lang="vi-VN" sz="2000" dirty="0" smtClean="0"/>
              <a:t>rimjer</a:t>
            </a:r>
            <a:r>
              <a:rPr lang="hr-HR" sz="2000" dirty="0" smtClean="0"/>
              <a:t> je</a:t>
            </a:r>
            <a:r>
              <a:rPr lang="vi-VN" sz="2000" dirty="0" smtClean="0"/>
              <a:t> </a:t>
            </a:r>
            <a:r>
              <a:rPr lang="vi-VN" sz="2000" dirty="0" smtClean="0"/>
              <a:t>za kategoriju masovnih grobnica </a:t>
            </a:r>
            <a:r>
              <a:rPr lang="vi-VN" sz="2000" dirty="0" smtClean="0"/>
              <a:t>nastalih</a:t>
            </a:r>
            <a:endParaRPr lang="hr-HR" sz="2000" dirty="0" smtClean="0"/>
          </a:p>
          <a:p>
            <a:pPr>
              <a:buNone/>
            </a:pPr>
            <a:r>
              <a:rPr lang="vi-VN" sz="2000" dirty="0" smtClean="0"/>
              <a:t>pokopom </a:t>
            </a:r>
            <a:r>
              <a:rPr lang="vi-VN" sz="2000" dirty="0" smtClean="0"/>
              <a:t>posmrtnih ostataka ratnih zatočenika i </a:t>
            </a:r>
            <a:r>
              <a:rPr lang="vi-VN" sz="2000" dirty="0" smtClean="0"/>
              <a:t>nasilno</a:t>
            </a:r>
            <a:endParaRPr lang="hr-HR" sz="2000" dirty="0" smtClean="0"/>
          </a:p>
          <a:p>
            <a:pPr>
              <a:buNone/>
            </a:pPr>
            <a:r>
              <a:rPr lang="vi-VN" sz="2000" dirty="0" smtClean="0"/>
              <a:t>odvedenih </a:t>
            </a:r>
            <a:r>
              <a:rPr lang="vi-VN" sz="2000" dirty="0" smtClean="0"/>
              <a:t>civila u neposrednoj blizini ili na samom </a:t>
            </a:r>
            <a:r>
              <a:rPr lang="vi-VN" sz="2000" dirty="0" smtClean="0"/>
              <a:t>mjestu</a:t>
            </a:r>
            <a:endParaRPr lang="hr-HR" sz="2000" dirty="0" smtClean="0"/>
          </a:p>
          <a:p>
            <a:pPr>
              <a:buNone/>
            </a:pPr>
            <a:r>
              <a:rPr lang="vi-VN" sz="2000" dirty="0" smtClean="0"/>
              <a:t>njihova pogubljenja.</a:t>
            </a:r>
            <a:endParaRPr lang="hr-HR" sz="2000" dirty="0" smtClean="0"/>
          </a:p>
          <a:p>
            <a:pPr>
              <a:buNone/>
            </a:pPr>
            <a:r>
              <a:rPr lang="vi-VN" sz="2000" dirty="0" smtClean="0"/>
              <a:t>Tu </a:t>
            </a:r>
            <a:r>
              <a:rPr lang="vi-VN" sz="2000" dirty="0" smtClean="0"/>
              <a:t>je 20. studenoga 1991.g. ubijeno 200 ljudi, </a:t>
            </a:r>
            <a:r>
              <a:rPr lang="vi-VN" sz="2000" dirty="0" smtClean="0"/>
              <a:t>nesrpske</a:t>
            </a:r>
            <a:endParaRPr lang="hr-HR" sz="2000" dirty="0" smtClean="0"/>
          </a:p>
          <a:p>
            <a:pPr>
              <a:buNone/>
            </a:pPr>
            <a:r>
              <a:rPr lang="vi-VN" sz="2000" dirty="0" smtClean="0"/>
              <a:t>nacionalnosti</a:t>
            </a:r>
            <a:r>
              <a:rPr lang="vi-VN" sz="2000" dirty="0" smtClean="0"/>
              <a:t>. </a:t>
            </a:r>
            <a:endParaRPr lang="hr-HR" sz="2000" dirty="0" smtClean="0"/>
          </a:p>
          <a:p>
            <a:pPr>
              <a:buNone/>
            </a:pPr>
            <a:r>
              <a:rPr lang="vi-VN" sz="2000" dirty="0" smtClean="0"/>
              <a:t>Radi </a:t>
            </a:r>
            <a:r>
              <a:rPr lang="vi-VN" sz="2000" dirty="0" smtClean="0"/>
              <a:t>se o osobama odvedenim iz Vukovarske bolnice </a:t>
            </a:r>
            <a:r>
              <a:rPr lang="vi-VN" sz="2000" dirty="0" smtClean="0"/>
              <a:t>18.</a:t>
            </a:r>
            <a:endParaRPr lang="hr-HR" sz="2000" dirty="0" smtClean="0"/>
          </a:p>
          <a:p>
            <a:pPr>
              <a:buNone/>
            </a:pPr>
            <a:r>
              <a:rPr lang="vi-VN" sz="2000" dirty="0" smtClean="0"/>
              <a:t>studenoga </a:t>
            </a:r>
            <a:r>
              <a:rPr lang="vi-VN" sz="2000" dirty="0" smtClean="0"/>
              <a:t>1991.g. među kojima su bili ranjenici, civili </a:t>
            </a:r>
            <a:r>
              <a:rPr lang="vi-VN" sz="2000" dirty="0" smtClean="0"/>
              <a:t>i</a:t>
            </a:r>
            <a:endParaRPr lang="hr-HR" sz="2000" dirty="0" smtClean="0"/>
          </a:p>
          <a:p>
            <a:pPr>
              <a:buNone/>
            </a:pPr>
            <a:r>
              <a:rPr lang="vi-VN" sz="2000" dirty="0" smtClean="0"/>
              <a:t>bolničko </a:t>
            </a:r>
            <a:r>
              <a:rPr lang="vi-VN" sz="2000" dirty="0" smtClean="0"/>
              <a:t>osoblje. </a:t>
            </a:r>
            <a:endParaRPr lang="hr-HR" sz="2000" dirty="0" smtClean="0"/>
          </a:p>
          <a:p>
            <a:pPr>
              <a:buNone/>
            </a:pPr>
            <a:r>
              <a:rPr lang="vi-VN" sz="2000" dirty="0" smtClean="0"/>
              <a:t>Te </a:t>
            </a:r>
            <a:r>
              <a:rPr lang="vi-VN" sz="2000" dirty="0" smtClean="0"/>
              <a:t>su osobe potom masakrirane, čime je prekršeno </a:t>
            </a:r>
            <a:r>
              <a:rPr lang="vi-VN" sz="2000" dirty="0" smtClean="0"/>
              <a:t>međunarodno</a:t>
            </a:r>
            <a:endParaRPr lang="hr-HR" sz="2000" dirty="0" smtClean="0"/>
          </a:p>
          <a:p>
            <a:pPr>
              <a:buNone/>
            </a:pPr>
            <a:r>
              <a:rPr lang="vi-VN" sz="2000" dirty="0" smtClean="0"/>
              <a:t>humanitarno </a:t>
            </a:r>
            <a:r>
              <a:rPr lang="vi-VN" sz="2000" dirty="0" smtClean="0"/>
              <a:t>pravo i učinjen zločin protiv </a:t>
            </a:r>
            <a:r>
              <a:rPr lang="vi-VN" sz="2000" dirty="0" smtClean="0"/>
              <a:t>čovječnosti.</a:t>
            </a:r>
            <a:endParaRPr lang="hr-HR" sz="2000" dirty="0" smtClean="0"/>
          </a:p>
          <a:p>
            <a:pPr>
              <a:buNone/>
            </a:pPr>
            <a:r>
              <a:rPr lang="vi-VN" sz="2000" dirty="0" smtClean="0"/>
              <a:t>20.11.2006</a:t>
            </a:r>
            <a:r>
              <a:rPr lang="vi-VN" sz="2000" dirty="0" smtClean="0"/>
              <a:t>. tu je otvoren Muzej domovinskog rata </a:t>
            </a:r>
            <a:endParaRPr lang="hr-HR" sz="2000" dirty="0" smtClean="0"/>
          </a:p>
          <a:p>
            <a:pPr>
              <a:buNone/>
            </a:pPr>
            <a:r>
              <a:rPr lang="vi-VN" sz="2000" dirty="0" smtClean="0"/>
              <a:t>SPOMEN DO</a:t>
            </a:r>
            <a:r>
              <a:rPr lang="hr-HR" sz="2000" dirty="0" smtClean="0"/>
              <a:t>M </a:t>
            </a:r>
            <a:r>
              <a:rPr lang="vi-VN" sz="2000" dirty="0" smtClean="0"/>
              <a:t>OVČARA</a:t>
            </a:r>
            <a:r>
              <a:rPr lang="vi-VN" sz="2000" dirty="0" smtClean="0"/>
              <a:t>.</a:t>
            </a:r>
            <a:br>
              <a:rPr lang="vi-VN" sz="2000" dirty="0" smtClean="0"/>
            </a:br>
            <a:endParaRPr lang="hr-HR" sz="2000" dirty="0" smtClean="0"/>
          </a:p>
          <a:p>
            <a:pPr>
              <a:buFont typeface="Wingdings" pitchFamily="2" charset="2"/>
              <a:buChar char="§"/>
            </a:pPr>
            <a:endParaRPr lang="hr-HR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183</TotalTime>
  <Words>718</Words>
  <Application>Microsoft Office PowerPoint</Application>
  <PresentationFormat>Prikaz na zaslonu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Bogatstvo</vt:lpstr>
      <vt:lpstr>Grad heroj</vt:lpstr>
      <vt:lpstr>                   18. 11.</vt:lpstr>
      <vt:lpstr>   Hrvatski je sabor 18. studenoga proglasio Danom sjećanja na Vukovar - kao spomen dan na tragediju grada koji je svoju patnju i herojsku obranu utkao u hrvatsku slobodu i neovisnost. Poštujući Vukovar, njegovu žrtvu i njegove heroje, poštujemo sve žrtve i heroje Domovinskog rata diljem Lijepe Naše, jer Vukovar nije samo Grad, on je simbol svehrvatske obrane, junaštva i žrtve za neovisnu Republiku Hrvatsku.</vt:lpstr>
      <vt:lpstr>Bitka za vukovar je najveća i najkrvavija bitka u domovinskom ratu</vt:lpstr>
      <vt:lpstr>  Nesrpsko stanovništvo (oko 22.000 ljudi)   protjerano je iz grada, a više od 6.000 Vukovaraca odvedeno je u brojne logore u Srbiji, gdje su pretrpjeli teška zlostavljanja, a mnogi se nisu vratili  Grad je 1991. razoren  </vt:lpstr>
      <vt:lpstr>vodotoranj u Vukovaru</vt:lpstr>
      <vt:lpstr>Slajd 7</vt:lpstr>
      <vt:lpstr>Oslobođenje </vt:lpstr>
      <vt:lpstr>Ovčara</vt:lpstr>
      <vt:lpstr>ovčara</vt:lpstr>
      <vt:lpstr>ovčara</vt:lpstr>
      <vt:lpstr>Slajd 12</vt:lpstr>
      <vt:lpstr>Slajd 13</vt:lpstr>
      <vt:lpstr>Siniša glavašević</vt:lpstr>
      <vt:lpstr>Slajd 15</vt:lpstr>
      <vt:lpstr>Slajd 16</vt:lpstr>
      <vt:lpstr>Priča o gradu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 heroj</dc:title>
  <dc:creator>Mario</dc:creator>
  <cp:lastModifiedBy>Mario</cp:lastModifiedBy>
  <cp:revision>21</cp:revision>
  <dcterms:created xsi:type="dcterms:W3CDTF">2010-11-17T13:47:02Z</dcterms:created>
  <dcterms:modified xsi:type="dcterms:W3CDTF">2010-11-17T21:25:46Z</dcterms:modified>
</cp:coreProperties>
</file>